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2" r:id="rId2"/>
    <p:sldId id="257" r:id="rId3"/>
    <p:sldId id="276" r:id="rId4"/>
    <p:sldId id="278" r:id="rId5"/>
    <p:sldId id="266" r:id="rId6"/>
    <p:sldId id="286" r:id="rId7"/>
    <p:sldId id="281" r:id="rId8"/>
    <p:sldId id="284" r:id="rId9"/>
    <p:sldId id="275" r:id="rId10"/>
    <p:sldId id="280" r:id="rId11"/>
    <p:sldId id="267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F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5878"/>
  </p:normalViewPr>
  <p:slideViewPr>
    <p:cSldViewPr snapToGrid="0" snapToObjects="1">
      <p:cViewPr varScale="1">
        <p:scale>
          <a:sx n="115" d="100"/>
          <a:sy n="115" d="100"/>
        </p:scale>
        <p:origin x="3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5A8EE-F5E4-6147-9EC4-041400348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9D56B-EC76-7B48-B90A-7C705E04F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E3A2F-E327-954A-B597-61F10C045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3882A-060D-F246-A794-118E6045F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B0BE4-19E1-9C4D-A754-D0549AB9C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34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F7F4-AEFF-0247-ACC2-C08BDF26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97FA0-D008-434E-B869-4AC28BE35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9ABD8-FF3C-EB4A-A729-64630A232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8BB15-D60F-F749-BA22-CF5E75D77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6431A-28C4-904B-A573-31C3B813B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90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FE1D2B-18A9-7445-98FA-2B7FD703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531FF9-2C11-434F-8C89-56AF19C31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71BC5-3326-9A43-A778-E51F71CDD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BA68C-ACAE-7E43-B7B3-14A783B40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4FA52-F750-7247-92A5-83E7652FF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1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2D563-AE2E-784C-B3EA-894C00A3E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08B43-DB40-A444-8303-3F48BB9BB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16FCA-212A-1745-A766-D610FCD1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5B802-EF37-B84B-9304-35C2D5EF1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30B69-89FD-BC4E-AE76-0EB15B4C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67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1D45-9090-F74E-9404-33CAD1997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E2CA4-C3B8-1D41-93FD-1842C43A1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45ADC-8082-6A4D-AC96-7698ABF2B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3821C-1255-294E-9039-FAFC7122A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4A48D-2177-6F48-ACE7-76F48584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13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9B938-518A-A844-9C0C-FE5DBF26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36396-E1BD-BB46-AF7D-0B7709D70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07DDB-59F3-394C-8A8E-FF7604A09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4F6241-B0E1-C34B-9719-B9B402343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2A33F-665F-1E44-BA28-5A6276A38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8F4E9-C467-7949-9FFA-2E7C4718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83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5ADD-505D-D24D-9E41-7324809F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B6B00-3F13-DE43-92AC-50EDE08F5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CBE88-722A-DC4C-9288-CC4259555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EFBDC2-6265-A049-8A4B-FE3A91F737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FCC2C6-6A5F-8543-B18E-6DB9DF83C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5DB4A9-C012-8446-98F3-8BE63F45D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389CA-FDBD-3E4A-B46D-0E96474E4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8A2A7-4B98-DC4B-A5FE-7B1F7DC36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47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0096-1E0F-884E-BC07-A4E2B347C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503ED-0F6C-1442-B77B-BFFDB43B6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29FB5-8659-7048-8300-029E2BF21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A6CC2-CB78-5741-8D6A-16E8F2D4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7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FBC250-A9DD-3346-9C88-650A48DC9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3A2C2-8CA5-8E45-B95F-B1084DE93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F9FD9-4996-F144-B3E5-08B91022B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89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30CDF-E639-4A40-93AE-4D35B896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1D9AF-06DA-8E44-8EF2-0D773018F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3E9328-4D6C-A642-8BAC-7A2634308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8E5C6-6D68-E346-984E-9F92FB683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BD538-C152-444E-8FB0-0D4DA0F99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08C11-7C05-6341-9519-012290C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7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BEFDA-7BE8-114E-A170-A501AC90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F67F49-D6DF-1D42-9EC7-C5D9E6524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010D3-5FCE-4346-910D-0EF5E3507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EC745-4DD2-4C4A-81AD-703E58750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41926-BE5C-BD4A-A66A-CFBDA562F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495C4-E75C-AC43-A980-6BD7BFA11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40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4D5AEA-C0C3-2D42-AFA0-8B6A70A93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0D910-E4E9-5345-B75E-BE73A4A21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E575A-0874-9E4E-ACB1-0F796B9E8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38EC0-4D9E-0647-B52F-849F66E9878A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CE321-BC01-4A46-98B0-F87B9726D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2AF06-85AD-FA4C-9352-A773588A8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63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lentlyft.com/en/blog/article/242/hr-metrics-how-and-why-to-calculate-employee-turnover-rate" TargetMode="External"/><Relationship Id="rId2" Type="http://schemas.openxmlformats.org/officeDocument/2006/relationships/hyperlink" Target="https://www.kaggle.com/pavansubhasht/ibm-hr-analytics-attrition-datase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analytics-vidhya/predict-employee-attrition-a34e2c5a972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B9B4C5-F7E7-2E4E-8AA0-68B05D7E3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17996"/>
            <a:ext cx="4872038" cy="1330839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  <a:ea typeface="+mn-ea"/>
                <a:cs typeface="+mn-cs"/>
              </a:rPr>
              <a:t>Employee Attrition Prediction</a:t>
            </a:r>
            <a:r>
              <a:rPr lang="en-US" sz="1800" dirty="0"/>
              <a:t>	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D441-D93B-ED41-9D2C-863CFA7FC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4" y="2612466"/>
            <a:ext cx="3866724" cy="18622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Vinay Nagaraj</a:t>
            </a:r>
          </a:p>
          <a:p>
            <a:pPr marL="0" indent="0" algn="ctr">
              <a:buNone/>
            </a:pPr>
            <a:r>
              <a:rPr lang="en-US" sz="2000" dirty="0"/>
              <a:t>DSC680, Summer 2021</a:t>
            </a:r>
          </a:p>
          <a:p>
            <a:pPr marL="0" indent="0" algn="ctr">
              <a:buNone/>
            </a:pPr>
            <a:r>
              <a:rPr lang="en-US" sz="2000" dirty="0"/>
              <a:t>Bellevue University, NE</a:t>
            </a:r>
          </a:p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1026" name="Picture 2" descr="Employee turnover and attrition: the complete guide">
            <a:extLst>
              <a:ext uri="{FF2B5EF4-FFF2-40B4-BE49-F238E27FC236}">
                <a16:creationId xmlns:a16="http://schemas.microsoft.com/office/drawing/2014/main" id="{A821EE94-D8A7-024D-A192-2C8928ECD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449" y="1342413"/>
            <a:ext cx="6478622" cy="431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A28DCF4-3212-C148-97F8-9196EEAF25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49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48"/>
    </mc:Choice>
    <mc:Fallback>
      <p:transition spd="slow" advTm="31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D02F2-16D7-C642-B9D1-2EF7CF2EF17D}"/>
              </a:ext>
            </a:extLst>
          </p:cNvPr>
          <p:cNvSpPr txBox="1"/>
          <p:nvPr/>
        </p:nvSpPr>
        <p:spPr>
          <a:xfrm>
            <a:off x="537591" y="1107845"/>
            <a:ext cx="406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Logistic Regression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9523E7-A8B0-5C49-B4C6-277A05C262EB}"/>
              </a:ext>
            </a:extLst>
          </p:cNvPr>
          <p:cNvSpPr txBox="1"/>
          <p:nvPr/>
        </p:nvSpPr>
        <p:spPr>
          <a:xfrm>
            <a:off x="819150" y="2145246"/>
            <a:ext cx="36686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This model has an AUROC of 0.75 which means that the model has very good discriminatory ability.</a:t>
            </a:r>
          </a:p>
          <a:p>
            <a:endParaRPr lang="en-US" sz="20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75% of the time, our model will correctly predict if the employee will be leaving the company or not.</a:t>
            </a:r>
          </a:p>
        </p:txBody>
      </p:sp>
      <p:pic>
        <p:nvPicPr>
          <p:cNvPr id="9217" name="Picture 1" descr="page10image29123520">
            <a:extLst>
              <a:ext uri="{FF2B5EF4-FFF2-40B4-BE49-F238E27FC236}">
                <a16:creationId xmlns:a16="http://schemas.microsoft.com/office/drawing/2014/main" id="{E544D32F-66B8-6D43-8995-8C41BF38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242" y="1663434"/>
            <a:ext cx="5551357" cy="329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999F01E-5C47-0F42-BBE1-8F1A6156EA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62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30"/>
    </mc:Choice>
    <mc:Fallback>
      <p:transition spd="slow" advTm="41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B14A-3A12-D141-9BA5-D93C9CF91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Bookman Old Style" panose="020506040505050202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F7F7B-F3B1-C949-A880-B3C17B472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5500"/>
            <a:ext cx="10515600" cy="359017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000" dirty="0">
              <a:latin typeface="Bookman Old Style" panose="02050604050505020204" pitchFamily="18" charset="0"/>
            </a:endParaRPr>
          </a:p>
          <a:p>
            <a:r>
              <a:rPr lang="en-US" sz="2000" dirty="0">
                <a:latin typeface="Bookman Old Style" panose="02050604050505020204" pitchFamily="18" charset="0"/>
              </a:rPr>
              <a:t>As proven by Graph Analysis and </a:t>
            </a:r>
            <a:r>
              <a:rPr lang="en-US" sz="2000" dirty="0" err="1">
                <a:latin typeface="Bookman Old Style" panose="02050604050505020204" pitchFamily="18" charset="0"/>
              </a:rPr>
              <a:t>SelectKBest</a:t>
            </a:r>
            <a:r>
              <a:rPr lang="en-US" sz="2000" dirty="0">
                <a:latin typeface="Bookman Old Style" panose="02050604050505020204" pitchFamily="18" charset="0"/>
              </a:rPr>
              <a:t>, ‘OverTime’ plays a major factor in employee attrition.</a:t>
            </a:r>
          </a:p>
          <a:p>
            <a:pPr marL="0" indent="0">
              <a:buNone/>
            </a:pPr>
            <a:endParaRPr lang="en-US" sz="2000" dirty="0">
              <a:latin typeface="Bookman Old Style" panose="02050604050505020204" pitchFamily="18" charset="0"/>
            </a:endParaRPr>
          </a:p>
          <a:p>
            <a:r>
              <a:rPr lang="en-US" sz="2000" dirty="0">
                <a:latin typeface="Bookman Old Style" panose="02050604050505020204" pitchFamily="18" charset="0"/>
              </a:rPr>
              <a:t>Random forest model has fewer false positives than logistic regression making it a better model.</a:t>
            </a:r>
          </a:p>
          <a:p>
            <a:pPr marL="0" indent="0">
              <a:buNone/>
            </a:pPr>
            <a:endParaRPr lang="en-US" sz="2000" dirty="0">
              <a:latin typeface="Bookman Old Style" panose="02050604050505020204" pitchFamily="18" charset="0"/>
            </a:endParaRPr>
          </a:p>
          <a:p>
            <a:r>
              <a:rPr lang="en-US" sz="2000" dirty="0">
                <a:latin typeface="Bookman Old Style" panose="02050604050505020204" pitchFamily="18" charset="0"/>
              </a:rPr>
              <a:t>Best suited classification model for our dataset would be Random forest model. </a:t>
            </a:r>
          </a:p>
          <a:p>
            <a:endParaRPr lang="en-US" sz="2000" dirty="0">
              <a:latin typeface="Bookman Old Style" panose="02050604050505020204" pitchFamily="18" charset="0"/>
            </a:endParaRPr>
          </a:p>
          <a:p>
            <a:r>
              <a:rPr lang="en-US" sz="2000" dirty="0">
                <a:latin typeface="Bookman Old Style" panose="02050604050505020204" pitchFamily="18" charset="0"/>
              </a:rPr>
              <a:t>Ingesting more data to our machine learning model will help us get better results from what we have achieved here in our research.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FDD493B-EB7F-A34B-905E-A260372E6B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84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929"/>
    </mc:Choice>
    <mc:Fallback>
      <p:transition spd="slow" advTm="51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B14A-3A12-D141-9BA5-D93C9CF91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References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F7F7B-F3B1-C949-A880-B3C17B472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000" dirty="0" err="1"/>
              <a:t>Pavansubhash</a:t>
            </a:r>
            <a:r>
              <a:rPr lang="en-US" sz="2000" dirty="0"/>
              <a:t>. (2017, March 31). IBM HR Analytics Employee Attrition &amp; Performance. Kaggle. </a:t>
            </a:r>
            <a:r>
              <a:rPr lang="en-US" sz="2000" dirty="0">
                <a:hlinkClick r:id="rId2"/>
              </a:rPr>
              <a:t>https://www.kaggle.com/pavansubhasht/ibm-hr-analytics-attrition-dataset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/>
              <a:t>Zojceska</a:t>
            </a:r>
            <a:r>
              <a:rPr lang="en-US" sz="2000" dirty="0"/>
              <a:t>, A. (2020, April 3). HR Metrics: How and Why to Calculate Employee Turnover Rate? Blog. </a:t>
            </a:r>
            <a:r>
              <a:rPr lang="en-US" sz="2000" dirty="0">
                <a:hlinkClick r:id="rId3"/>
              </a:rPr>
              <a:t>https://www.talentlyft.com/en/blog/article/242/hr-metrics-how-and-why-to-calculate-employee-turnover-rate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randerson112358. (2020, March 31). Predict Employee Attrition. Medium. </a:t>
            </a:r>
            <a:r>
              <a:rPr lang="en-US" sz="2000" dirty="0">
                <a:hlinkClick r:id="rId4"/>
              </a:rPr>
              <a:t>https://medium.com/analytics-vidhya/predict-employee-attrition-a34e2c5a972d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1570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B14A-3A12-D141-9BA5-D93C9CF91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Bookman Old Style" panose="02050604050505020204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F7F7B-F3B1-C949-A880-B3C17B472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07620"/>
            <a:ext cx="10515600" cy="3590174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latin typeface="Bookman Old Style" panose="02050604050505020204" pitchFamily="18" charset="0"/>
              </a:rPr>
              <a:t>Attrition can make a big dent in your organization’s bottom line as well as its culture. For an organization to perform successfully, it is important that the employer and the employee have a good relationship and understanding. </a:t>
            </a:r>
          </a:p>
          <a:p>
            <a:pPr marL="0" indent="0">
              <a:buNone/>
            </a:pPr>
            <a:endParaRPr lang="en-US" sz="2000" dirty="0">
              <a:latin typeface="Bookman Old Style" panose="02050604050505020204" pitchFamily="18" charset="0"/>
            </a:endParaRPr>
          </a:p>
          <a:p>
            <a:r>
              <a:rPr lang="en-US" sz="2000" dirty="0">
                <a:latin typeface="Bookman Old Style" panose="02050604050505020204" pitchFamily="18" charset="0"/>
              </a:rPr>
              <a:t>When an employee decides to quit, there will be a lot of challenges for the employer. It will impact their productivity, revenue, experience and also time invested in training the employee.</a:t>
            </a:r>
          </a:p>
          <a:p>
            <a:pPr marL="0" indent="0">
              <a:buNone/>
            </a:pPr>
            <a:endParaRPr lang="en-US" sz="2000" dirty="0">
              <a:latin typeface="Bookman Old Style" panose="02050604050505020204" pitchFamily="18" charset="0"/>
            </a:endParaRPr>
          </a:p>
          <a:p>
            <a:r>
              <a:rPr lang="en-US" sz="2000" dirty="0">
                <a:latin typeface="Bookman Old Style" panose="02050604050505020204" pitchFamily="18" charset="0"/>
              </a:rPr>
              <a:t>This project intends to identify the factors that lead to employee attrition and build a classifier model that would help an organization in predicting the employees that can leave the organization.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9E8ADE9-05AF-C247-A8C2-955FC629BB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56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138"/>
    </mc:Choice>
    <mc:Fallback>
      <p:transition spd="slow" advTm="98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EE97D-6E50-C14A-B3E9-5D52D91DE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Bookman Old Style" panose="02050604050505020204" pitchFamily="18" charset="0"/>
              </a:rPr>
              <a:t>According to the U.S. Bureau of Statistics, the average turnover rate in the U.S. is about 12% to 15% annually.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Bookman Old Style" panose="02050604050505020204" pitchFamily="18" charset="0"/>
              </a:rPr>
              <a:t>The Society for Human Resource Management (SHRM) reported that on average it costs a company 6 to 9 months of an employee's salary to replace him or her.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58BDA-20F1-FB40-A4BB-587E017F098B}"/>
              </a:ext>
            </a:extLst>
          </p:cNvPr>
          <p:cNvSpPr txBox="1"/>
          <p:nvPr/>
        </p:nvSpPr>
        <p:spPr>
          <a:xfrm>
            <a:off x="548476" y="1354487"/>
            <a:ext cx="3930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Employee Attrition Cost Statistics</a:t>
            </a:r>
          </a:p>
        </p:txBody>
      </p:sp>
      <p:pic>
        <p:nvPicPr>
          <p:cNvPr id="2049" name="Picture 1" descr="page3image29133248">
            <a:extLst>
              <a:ext uri="{FF2B5EF4-FFF2-40B4-BE49-F238E27FC236}">
                <a16:creationId xmlns:a16="http://schemas.microsoft.com/office/drawing/2014/main" id="{DA607D9E-156C-5C4C-900A-5A7F17801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120" y="1449422"/>
            <a:ext cx="6819043" cy="339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21C3164-28D5-FA4D-8C0A-8C5BAFF5E1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17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535"/>
    </mc:Choice>
    <mc:Fallback>
      <p:transition spd="slow" advTm="102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9AC80-4877-D144-82E3-FD8C62A51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Process Overview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3A150-862F-D44E-85B8-3B1876F65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Bookman Old Style" panose="02050604050505020204" pitchFamily="18" charset="0"/>
                <a:cs typeface="Arial" panose="020B0604020202020204" pitchFamily="34" charset="0"/>
              </a:rPr>
              <a:t>Preliminary analysis on data</a:t>
            </a:r>
          </a:p>
          <a:p>
            <a:endParaRPr lang="en-US" sz="2000" dirty="0">
              <a:latin typeface="Bookman Old Style" panose="02050604050505020204" pitchFamily="18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Bookman Old Style" panose="02050604050505020204" pitchFamily="18" charset="0"/>
                <a:cs typeface="Arial" panose="020B0604020202020204" pitchFamily="34" charset="0"/>
              </a:rPr>
              <a:t>Data preparation and cleaning for any missing values.</a:t>
            </a:r>
          </a:p>
          <a:p>
            <a:endParaRPr lang="en-US" sz="2000" dirty="0">
              <a:latin typeface="Bookman Old Style" panose="02050604050505020204" pitchFamily="18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Bookman Old Style" panose="02050604050505020204" pitchFamily="18" charset="0"/>
                <a:cs typeface="Arial" panose="020B0604020202020204" pitchFamily="34" charset="0"/>
              </a:rPr>
              <a:t>Perform Exploratory Data Analysis</a:t>
            </a:r>
          </a:p>
          <a:p>
            <a:endParaRPr lang="en-US" sz="2000" dirty="0">
              <a:latin typeface="Bookman Old Style" panose="02050604050505020204" pitchFamily="18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Bookman Old Style" panose="02050604050505020204" pitchFamily="18" charset="0"/>
                <a:cs typeface="Arial" panose="020B0604020202020204" pitchFamily="34" charset="0"/>
              </a:rPr>
              <a:t>Train and test models</a:t>
            </a:r>
          </a:p>
          <a:p>
            <a:endParaRPr lang="en-US" sz="2000" dirty="0">
              <a:latin typeface="Bookman Old Style" panose="02050604050505020204" pitchFamily="18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Bookman Old Style" panose="02050604050505020204" pitchFamily="18" charset="0"/>
                <a:cs typeface="Arial" panose="020B0604020202020204" pitchFamily="34" charset="0"/>
              </a:rPr>
              <a:t>Model evaluation and tuning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ED728B6-8B1E-4342-908A-C7A8475EA3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34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481"/>
    </mc:Choice>
    <mc:Fallback>
      <p:transition spd="slow" advTm="71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EE97D-6E50-C14A-B3E9-5D52D91DE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74296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Bookman Old Style" panose="02050604050505020204" pitchFamily="18" charset="0"/>
              </a:rPr>
              <a:t>The dataset used is a fictional data set created by IBM data scientists and available on Kaggle.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Bookman Old Style" panose="02050604050505020204" pitchFamily="18" charset="0"/>
              </a:rPr>
              <a:t>Out of 1,470 records, 237 are data related to Employees who left.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Bookman Old Style" panose="02050604050505020204" pitchFamily="18" charset="0"/>
              </a:rPr>
              <a:t>Working ‘OverTime’ is a majorly contributing factor to Employee Attrition.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5F07A8-B770-7A47-B5DB-04EC1BBB51E6}"/>
              </a:ext>
            </a:extLst>
          </p:cNvPr>
          <p:cNvSpPr txBox="1"/>
          <p:nvPr/>
        </p:nvSpPr>
        <p:spPr>
          <a:xfrm>
            <a:off x="877456" y="1313718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Dataset Overview</a:t>
            </a:r>
          </a:p>
        </p:txBody>
      </p:sp>
      <p:pic>
        <p:nvPicPr>
          <p:cNvPr id="3073" name="Picture 1" descr="page5image29261824">
            <a:extLst>
              <a:ext uri="{FF2B5EF4-FFF2-40B4-BE49-F238E27FC236}">
                <a16:creationId xmlns:a16="http://schemas.microsoft.com/office/drawing/2014/main" id="{4BEB195A-76CD-2F4D-AF36-56E1F4BF9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313" y="359925"/>
            <a:ext cx="4299604" cy="302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age7image29117488">
            <a:extLst>
              <a:ext uri="{FF2B5EF4-FFF2-40B4-BE49-F238E27FC236}">
                <a16:creationId xmlns:a16="http://schemas.microsoft.com/office/drawing/2014/main" id="{159B2805-ACEA-574A-987E-75C9B501E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164" y="3470940"/>
            <a:ext cx="4543260" cy="312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48D0553-877B-4148-9111-6FDFA04EBC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48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650"/>
    </mc:Choice>
    <mc:Fallback>
      <p:transition spd="slow" advTm="84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EE97D-6E50-C14A-B3E9-5D52D91DE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314408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Bookman Old Style" panose="02050604050505020204" pitchFamily="18" charset="0"/>
              </a:rPr>
              <a:t>Employees who are traveling for more than 10 miles to work daily are more likely to leave.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Bookman Old Style" panose="02050604050505020204" pitchFamily="18" charset="0"/>
              </a:rPr>
              <a:t>Employees with monthly income of less than 5,000 are more likely to leave.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Bookman Old Style" panose="02050604050505020204" pitchFamily="18" charset="0"/>
              </a:rPr>
              <a:t>Job Satisfaction is also very important for employees to stay in the same company.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5F07A8-B770-7A47-B5DB-04EC1BBB51E6}"/>
              </a:ext>
            </a:extLst>
          </p:cNvPr>
          <p:cNvSpPr txBox="1"/>
          <p:nvPr/>
        </p:nvSpPr>
        <p:spPr>
          <a:xfrm>
            <a:off x="877456" y="1313718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Dataset Overview</a:t>
            </a:r>
          </a:p>
        </p:txBody>
      </p:sp>
      <p:pic>
        <p:nvPicPr>
          <p:cNvPr id="5121" name="Picture 1" descr="page6image29124976">
            <a:extLst>
              <a:ext uri="{FF2B5EF4-FFF2-40B4-BE49-F238E27FC236}">
                <a16:creationId xmlns:a16="http://schemas.microsoft.com/office/drawing/2014/main" id="{92E23798-4479-1D48-B420-1DD559716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36" y="690667"/>
            <a:ext cx="5943600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age6image29124768">
            <a:extLst>
              <a:ext uri="{FF2B5EF4-FFF2-40B4-BE49-F238E27FC236}">
                <a16:creationId xmlns:a16="http://schemas.microsoft.com/office/drawing/2014/main" id="{70541236-F0DC-044C-9C3A-DD4090607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62" y="3472786"/>
            <a:ext cx="59436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D193B56-8FB8-5943-8D34-43CD995A13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6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513"/>
    </mc:Choice>
    <mc:Fallback>
      <p:transition spd="slow" advTm="67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0" name="Rectangle 7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8DFA8-E3AC-204F-B213-47785DBCF84B}"/>
              </a:ext>
            </a:extLst>
          </p:cNvPr>
          <p:cNvSpPr txBox="1"/>
          <p:nvPr/>
        </p:nvSpPr>
        <p:spPr>
          <a:xfrm>
            <a:off x="841247" y="978619"/>
            <a:ext cx="341071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Bookman Old Style" panose="02050604050505020204" pitchFamily="18" charset="0"/>
                <a:ea typeface="+mj-ea"/>
                <a:cs typeface="+mj-cs"/>
              </a:rPr>
              <a:t>Feature Importance</a:t>
            </a:r>
          </a:p>
        </p:txBody>
      </p:sp>
      <p:sp>
        <p:nvSpPr>
          <p:cNvPr id="4101" name="Rectangle 7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02" name="Rectangle 7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7C15D0-559B-3A40-A66C-F054D55E887C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Target variable – “Attrition” which determines if the Employee has left the company or not.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Bookman Old Style" panose="020506040505050202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Bookman Old Style" panose="02050604050505020204" pitchFamily="18" charset="0"/>
              </a:rPr>
              <a:t>SelectKBest</a:t>
            </a:r>
            <a:r>
              <a:rPr lang="en-US" sz="2000" dirty="0">
                <a:latin typeface="Bookman Old Style" panose="02050604050505020204" pitchFamily="18" charset="0"/>
              </a:rPr>
              <a:t> technique used to identify most relevant features.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Bookman Old Style" panose="020506040505050202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‘OverTime’ plays a vital role in Attrition.</a:t>
            </a:r>
          </a:p>
        </p:txBody>
      </p:sp>
      <p:pic>
        <p:nvPicPr>
          <p:cNvPr id="6145" name="Picture 1" descr="page13image29270560">
            <a:extLst>
              <a:ext uri="{FF2B5EF4-FFF2-40B4-BE49-F238E27FC236}">
                <a16:creationId xmlns:a16="http://schemas.microsoft.com/office/drawing/2014/main" id="{B7E7E308-B9F8-1A4C-8D14-51AA806CA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043" y="535024"/>
            <a:ext cx="6235412" cy="612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06F1C46-E021-7C43-B4C2-B1454F0DA9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58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901"/>
    </mc:Choice>
    <mc:Fallback>
      <p:transition spd="slow" advTm="52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0" name="Rectangle 7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8DFA8-E3AC-204F-B213-47785DBCF84B}"/>
              </a:ext>
            </a:extLst>
          </p:cNvPr>
          <p:cNvSpPr txBox="1"/>
          <p:nvPr/>
        </p:nvSpPr>
        <p:spPr>
          <a:xfrm>
            <a:off x="841247" y="978619"/>
            <a:ext cx="341071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Bookman Old Style" panose="02050604050505020204" pitchFamily="18" charset="0"/>
                <a:ea typeface="+mj-ea"/>
                <a:cs typeface="+mj-cs"/>
              </a:rPr>
              <a:t>Classification Models</a:t>
            </a:r>
          </a:p>
        </p:txBody>
      </p:sp>
      <p:sp>
        <p:nvSpPr>
          <p:cNvPr id="4101" name="Rectangle 7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02" name="Rectangle 7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7C15D0-559B-3A40-A66C-F054D55E887C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Aggregate measure of performance across the 4 classification models is shown here.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Bookman Old Style" panose="020506040505050202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We choose to use </a:t>
            </a:r>
            <a:r>
              <a:rPr lang="en-US" sz="2000" dirty="0" err="1">
                <a:latin typeface="Bookman Old Style" panose="02050604050505020204" pitchFamily="18" charset="0"/>
              </a:rPr>
              <a:t>RandomForest</a:t>
            </a:r>
            <a:r>
              <a:rPr lang="en-US" sz="2000" dirty="0">
                <a:latin typeface="Bookman Old Style" panose="02050604050505020204" pitchFamily="18" charset="0"/>
              </a:rPr>
              <a:t> and Logistic Regression model due to their accuracy scores.</a:t>
            </a:r>
          </a:p>
        </p:txBody>
      </p:sp>
      <p:pic>
        <p:nvPicPr>
          <p:cNvPr id="7169" name="Picture 1" descr="page8image29262448">
            <a:extLst>
              <a:ext uri="{FF2B5EF4-FFF2-40B4-BE49-F238E27FC236}">
                <a16:creationId xmlns:a16="http://schemas.microsoft.com/office/drawing/2014/main" id="{4563BC94-425E-BA48-ADB7-48C7FB0A2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813" y="1663433"/>
            <a:ext cx="4378812" cy="275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B6166F4-5F22-8A4D-8947-397C43C27B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07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69"/>
    </mc:Choice>
    <mc:Fallback>
      <p:transition spd="slow" advTm="41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D02F2-16D7-C642-B9D1-2EF7CF2EF17D}"/>
              </a:ext>
            </a:extLst>
          </p:cNvPr>
          <p:cNvSpPr txBox="1"/>
          <p:nvPr/>
        </p:nvSpPr>
        <p:spPr>
          <a:xfrm>
            <a:off x="597311" y="1128060"/>
            <a:ext cx="3789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Random Forest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65CFD-191E-3147-A3F3-8BA19FBD8774}"/>
              </a:ext>
            </a:extLst>
          </p:cNvPr>
          <p:cNvSpPr txBox="1"/>
          <p:nvPr/>
        </p:nvSpPr>
        <p:spPr>
          <a:xfrm>
            <a:off x="777722" y="2187279"/>
            <a:ext cx="39283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Random Forest Model provides us a high true prediction values for our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78.3% of the time, our model will correctly predict if the employee will be leaving the company or not.</a:t>
            </a:r>
          </a:p>
        </p:txBody>
      </p:sp>
      <p:pic>
        <p:nvPicPr>
          <p:cNvPr id="8193" name="Picture 1" descr="page9image29140320">
            <a:extLst>
              <a:ext uri="{FF2B5EF4-FFF2-40B4-BE49-F238E27FC236}">
                <a16:creationId xmlns:a16="http://schemas.microsoft.com/office/drawing/2014/main" id="{BEAF0F3D-726F-EE48-81F6-C573457E6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964" y="1663434"/>
            <a:ext cx="5657974" cy="337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51FD319-1C7B-3746-8D4F-103562D3E7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20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930"/>
    </mc:Choice>
    <mc:Fallback>
      <p:transition spd="slow" advTm="124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19668</TotalTime>
  <Words>632</Words>
  <Application>Microsoft Macintosh PowerPoint</Application>
  <PresentationFormat>Widescreen</PresentationFormat>
  <Paragraphs>66</Paragraphs>
  <Slides>12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Bookman Old Style</vt:lpstr>
      <vt:lpstr>Calibri</vt:lpstr>
      <vt:lpstr>Calibri Light</vt:lpstr>
      <vt:lpstr>Office Theme</vt:lpstr>
      <vt:lpstr>Employee Attrition Prediction   </vt:lpstr>
      <vt:lpstr>Problem Statement</vt:lpstr>
      <vt:lpstr>PowerPoint Presentation</vt:lpstr>
      <vt:lpstr>Process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travel safety concerns – Facts vs hoax!   Executive Summary Vikas Ranjan    </dc:title>
  <dc:creator>Vikas Ranjan</dc:creator>
  <cp:lastModifiedBy>Vinay Nagaraj</cp:lastModifiedBy>
  <cp:revision>120</cp:revision>
  <dcterms:created xsi:type="dcterms:W3CDTF">2021-01-25T02:37:49Z</dcterms:created>
  <dcterms:modified xsi:type="dcterms:W3CDTF">2021-07-02T12:16:30Z</dcterms:modified>
</cp:coreProperties>
</file>